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0" r:id="rId6"/>
    <p:sldId id="261" r:id="rId7"/>
    <p:sldId id="267"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0066"/>
    <a:srgbClr val="F32D57"/>
    <a:srgbClr val="000099"/>
    <a:srgbClr val="800000"/>
    <a:srgbClr val="339933"/>
    <a:srgbClr val="990033"/>
    <a:srgbClr val="FF9900"/>
    <a:srgbClr val="CC00CC"/>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13FADE-CF6F-4103-84D8-831FCE82F84E}" type="datetimeFigureOut">
              <a:rPr lang="en-US" smtClean="0"/>
              <a:pPr/>
              <a:t>1/20/2025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C9DE75-1916-4DB6-B259-26EDEBF37F5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A535AB6D-1268-4308-8023-0DEC5F6503BA}"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535AB6D-1268-4308-8023-0DEC5F6503BA}"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535AB6D-1268-4308-8023-0DEC5F6503BA}"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535AB6D-1268-4308-8023-0DEC5F6503BA}"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35AB6D-1268-4308-8023-0DEC5F6503BA}"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A535AB6D-1268-4308-8023-0DEC5F6503BA}"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A535AB6D-1268-4308-8023-0DEC5F6503BA}"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A535AB6D-1268-4308-8023-0DEC5F6503BA}"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5AB6D-1268-4308-8023-0DEC5F6503BA}"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35AB6D-1268-4308-8023-0DEC5F6503BA}"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35AB6D-1268-4308-8023-0DEC5F6503BA}"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AE03A-7B97-4672-A077-FFBD4F874521}"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5AB6D-1268-4308-8023-0DEC5F6503BA}" type="datetimeFigureOut">
              <a:rPr lang="en-US" smtClean="0"/>
              <a:pPr/>
              <a:t>1/20/2025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AE03A-7B97-4672-A077-FFBD4F87452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wiki/Bhubaneswar"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wiki/Environmental_impact_assessment"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wiki/Odisha" TargetMode="External"/><Relationship Id="rId2" Type="http://schemas.openxmlformats.org/officeDocument/2006/relationships/hyperlink" Target="/wiki/POSCO" TargetMode="External"/><Relationship Id="rId1" Type="http://schemas.openxmlformats.org/officeDocument/2006/relationships/slideLayout" Target="../slideLayouts/slideLayout7.xml"/><Relationship Id="rId4" Type="http://schemas.openxmlformats.org/officeDocument/2006/relationships/hyperlink" Target="/wiki/Karnataka"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wiki/FINEX_(steelmaking_proces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928802"/>
            <a:ext cx="6400800" cy="2143140"/>
          </a:xfrm>
        </p:spPr>
        <p:txBody>
          <a:bodyPr>
            <a:normAutofit/>
          </a:bodyPr>
          <a:lstStyle/>
          <a:p>
            <a:r>
              <a:rPr lang="en-US" dirty="0">
                <a:solidFill>
                  <a:srgbClr val="800000"/>
                </a:solidFill>
              </a:rPr>
              <a:t>A CASE STUDY ON LAND ACQUISITION BILL – A HURDLE FOR INDIAN  INDUSTRY</a:t>
            </a:r>
            <a:endParaRPr lang="en-IN" dirty="0">
              <a:solidFill>
                <a:srgbClr val="800000"/>
              </a:solidFill>
            </a:endParaRPr>
          </a:p>
        </p:txBody>
      </p:sp>
      <p:sp>
        <p:nvSpPr>
          <p:cNvPr id="4" name="Rectangle 3"/>
          <p:cNvSpPr/>
          <p:nvPr/>
        </p:nvSpPr>
        <p:spPr>
          <a:xfrm>
            <a:off x="2171728" y="4929198"/>
            <a:ext cx="6400800" cy="2062103"/>
          </a:xfrm>
          <a:prstGeom prst="rect">
            <a:avLst/>
          </a:prstGeom>
        </p:spPr>
        <p:txBody>
          <a:bodyPr wrap="square">
            <a:spAutoFit/>
          </a:bodyPr>
          <a:lstStyle/>
          <a:p>
            <a:pPr algn="ctr"/>
            <a:r>
              <a:rPr lang="en-US" sz="3200" dirty="0">
                <a:solidFill>
                  <a:srgbClr val="C00000"/>
                </a:solidFill>
              </a:rPr>
              <a:t>Dr. </a:t>
            </a:r>
            <a:r>
              <a:rPr lang="en-US" sz="3200" dirty="0" err="1">
                <a:solidFill>
                  <a:srgbClr val="C00000"/>
                </a:solidFill>
              </a:rPr>
              <a:t>Srinibash</a:t>
            </a:r>
            <a:r>
              <a:rPr lang="en-US" sz="3200" dirty="0">
                <a:solidFill>
                  <a:srgbClr val="C00000"/>
                </a:solidFill>
              </a:rPr>
              <a:t> Dash</a:t>
            </a:r>
          </a:p>
          <a:p>
            <a:pPr algn="ctr"/>
            <a:r>
              <a:rPr lang="en-US" sz="3200" dirty="0">
                <a:solidFill>
                  <a:srgbClr val="C00000"/>
                </a:solidFill>
              </a:rPr>
              <a:t>Associate Professor &amp; Head</a:t>
            </a:r>
          </a:p>
          <a:p>
            <a:pPr algn="ctr"/>
            <a:r>
              <a:rPr lang="en-US" sz="3200" dirty="0">
                <a:solidFill>
                  <a:srgbClr val="C00000"/>
                </a:solidFill>
              </a:rPr>
              <a:t>School of Management</a:t>
            </a:r>
          </a:p>
          <a:p>
            <a:pPr algn="ctr"/>
            <a:r>
              <a:rPr lang="en-US" sz="3200" dirty="0">
                <a:solidFill>
                  <a:srgbClr val="C00000"/>
                </a:solidFill>
              </a:rPr>
              <a:t>GMU, SBP</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785794"/>
            <a:ext cx="8358246" cy="5909310"/>
          </a:xfrm>
          <a:prstGeom prst="rect">
            <a:avLst/>
          </a:prstGeom>
        </p:spPr>
        <p:txBody>
          <a:bodyPr wrap="square">
            <a:spAutoFit/>
          </a:bodyPr>
          <a:lstStyle/>
          <a:p>
            <a:pPr algn="just"/>
            <a:r>
              <a:rPr lang="en-IN" sz="2000" dirty="0">
                <a:solidFill>
                  <a:srgbClr val="C00000"/>
                </a:solidFill>
              </a:rPr>
              <a:t>2 )   The state of Odisha promised to be a partner in  development. </a:t>
            </a:r>
          </a:p>
          <a:p>
            <a:pPr algn="just"/>
            <a:endParaRPr lang="en-IN" sz="2000" dirty="0"/>
          </a:p>
          <a:p>
            <a:pPr algn="just"/>
            <a:r>
              <a:rPr lang="en-IN" sz="2000" dirty="0"/>
              <a:t>The state agreed to acquire and provide three land parcels to POSCO:</a:t>
            </a:r>
          </a:p>
          <a:p>
            <a:pPr algn="just"/>
            <a:r>
              <a:rPr lang="en-IN" sz="2000" dirty="0"/>
              <a:t> </a:t>
            </a:r>
          </a:p>
          <a:p>
            <a:pPr algn="just"/>
            <a:r>
              <a:rPr lang="en-IN" sz="2000" dirty="0">
                <a:solidFill>
                  <a:srgbClr val="FF0000"/>
                </a:solidFill>
              </a:rPr>
              <a:t>-&gt;</a:t>
            </a:r>
            <a:r>
              <a:rPr lang="en-IN" sz="2000" dirty="0"/>
              <a:t> about 25 acres (10 ha) of land in </a:t>
            </a:r>
            <a:r>
              <a:rPr lang="en-IN" sz="2000" u="sng" dirty="0">
                <a:hlinkClick r:id="rId2"/>
              </a:rPr>
              <a:t>Bhubaneswar for establish its Indian headquarters.</a:t>
            </a:r>
          </a:p>
          <a:p>
            <a:pPr algn="just"/>
            <a:r>
              <a:rPr lang="en-IN" sz="2000" dirty="0"/>
              <a:t> </a:t>
            </a:r>
          </a:p>
          <a:p>
            <a:pPr algn="just"/>
            <a:r>
              <a:rPr lang="en-IN" sz="2000" dirty="0">
                <a:solidFill>
                  <a:srgbClr val="FF0000"/>
                </a:solidFill>
              </a:rPr>
              <a:t>-&gt;</a:t>
            </a:r>
            <a:r>
              <a:rPr lang="en-IN" sz="2000" dirty="0"/>
              <a:t> about 4,000 acres (1,600 ha)  to set up a steel plant, build port infrastructure, establish a storage yard for coking coal, and other associated facilities.</a:t>
            </a:r>
          </a:p>
          <a:p>
            <a:pPr algn="just"/>
            <a:endParaRPr lang="en-IN" sz="2000" dirty="0"/>
          </a:p>
          <a:p>
            <a:pPr algn="just"/>
            <a:r>
              <a:rPr lang="en-IN" sz="2000" dirty="0">
                <a:solidFill>
                  <a:srgbClr val="FF0000"/>
                </a:solidFill>
              </a:rPr>
              <a:t>-&gt;</a:t>
            </a:r>
            <a:r>
              <a:rPr lang="en-IN" sz="2000" dirty="0"/>
              <a:t> about 2000 acres of land for POSCO to develop a township, recreational activities and all related social infrastructure. </a:t>
            </a:r>
          </a:p>
          <a:p>
            <a:pPr algn="just"/>
            <a:endParaRPr lang="en-IN" sz="2000" dirty="0"/>
          </a:p>
          <a:p>
            <a:pPr algn="just"/>
            <a:r>
              <a:rPr lang="en-IN" sz="2000" dirty="0">
                <a:solidFill>
                  <a:srgbClr val="FF0000"/>
                </a:solidFill>
              </a:rPr>
              <a:t>-&gt;</a:t>
            </a:r>
            <a:r>
              <a:rPr lang="en-IN" sz="2000" dirty="0"/>
              <a:t> 1,500 acres (610 ha) would be identified adjacent/near to the Steel project and remaining 500 acres (200 ha) near the mining location. </a:t>
            </a:r>
          </a:p>
          <a:p>
            <a:pPr algn="just"/>
            <a:endParaRPr lang="en-US" sz="2000" dirty="0"/>
          </a:p>
          <a:p>
            <a:endParaRPr lang="en-IN" sz="2000" dirty="0"/>
          </a:p>
          <a:p>
            <a:endParaRPr lang="en-IN" dirty="0"/>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357430"/>
            <a:ext cx="7715304" cy="4154984"/>
          </a:xfrm>
          <a:prstGeom prst="rect">
            <a:avLst/>
          </a:prstGeom>
        </p:spPr>
        <p:txBody>
          <a:bodyPr wrap="square">
            <a:spAutoFit/>
          </a:bodyPr>
          <a:lstStyle/>
          <a:p>
            <a:pPr algn="just"/>
            <a:r>
              <a:rPr lang="en-IN" sz="2200" dirty="0">
                <a:solidFill>
                  <a:srgbClr val="C00000"/>
                </a:solidFill>
              </a:rPr>
              <a:t>4 )  POSCO India agreed to conduct a rapid </a:t>
            </a:r>
            <a:r>
              <a:rPr lang="en-IN" sz="2200" u="sng" dirty="0">
                <a:hlinkClick r:id="rId2"/>
              </a:rPr>
              <a:t>Environment Impact Assessment (EIA) and prepare a detailed EIA Report and an Environment Management Plan (EMP) for the Project. The Government of Odisha agreed to provide any assistance requested by the Company during the time the EIA is conducted and the EMP is prepared. The state of Odisha also agreed in the MoU to use its best efforts to procure the grant of all environmental approvals and forest clearances from the central government of India within the minimum possible time for the project.</a:t>
            </a:r>
          </a:p>
          <a:p>
            <a:endParaRPr lang="en-IN" sz="2200" dirty="0"/>
          </a:p>
          <a:p>
            <a:endParaRPr lang="en-IN" sz="2200" dirty="0"/>
          </a:p>
        </p:txBody>
      </p:sp>
      <p:sp>
        <p:nvSpPr>
          <p:cNvPr id="4" name="Rectangle 3"/>
          <p:cNvSpPr/>
          <p:nvPr/>
        </p:nvSpPr>
        <p:spPr>
          <a:xfrm>
            <a:off x="642910" y="357166"/>
            <a:ext cx="7572428" cy="1569660"/>
          </a:xfrm>
          <a:prstGeom prst="rect">
            <a:avLst/>
          </a:prstGeom>
        </p:spPr>
        <p:txBody>
          <a:bodyPr wrap="square">
            <a:spAutoFit/>
          </a:bodyPr>
          <a:lstStyle/>
          <a:p>
            <a:pPr algn="just"/>
            <a:r>
              <a:rPr lang="en-IN" sz="2400" dirty="0">
                <a:solidFill>
                  <a:srgbClr val="C00000"/>
                </a:solidFill>
              </a:rPr>
              <a:t>3 ) The Odisha govt provide supplies included water, electrical power, drainage and sewerage, licenses and permits to obtain coal and iron ore, rail links, and a highway road connection. </a:t>
            </a:r>
          </a:p>
        </p:txBody>
      </p:sp>
    </p:spTree>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571612"/>
            <a:ext cx="7643866" cy="1569660"/>
          </a:xfrm>
          <a:prstGeom prst="rect">
            <a:avLst/>
          </a:prstGeom>
        </p:spPr>
        <p:txBody>
          <a:bodyPr wrap="square">
            <a:spAutoFit/>
          </a:bodyPr>
          <a:lstStyle/>
          <a:p>
            <a:pPr algn="just"/>
            <a:r>
              <a:rPr lang="en-IN" sz="2400" dirty="0"/>
              <a:t>As of June 2012, controversies and regulatory delays have prevented Posco India's Odisha project to proceed beyond the concept. Posco India has no mining or manufacturing operations in Odisha.</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86116" y="357166"/>
            <a:ext cx="2928958" cy="523220"/>
          </a:xfrm>
          <a:prstGeom prst="rect">
            <a:avLst/>
          </a:prstGeom>
        </p:spPr>
        <p:txBody>
          <a:bodyPr wrap="square">
            <a:spAutoFit/>
          </a:bodyPr>
          <a:lstStyle/>
          <a:p>
            <a:r>
              <a:rPr lang="en-IN" sz="2800" dirty="0">
                <a:solidFill>
                  <a:srgbClr val="00B050"/>
                </a:solidFill>
              </a:rPr>
              <a:t>INTRODUCTION</a:t>
            </a:r>
          </a:p>
        </p:txBody>
      </p:sp>
      <p:sp>
        <p:nvSpPr>
          <p:cNvPr id="3" name="Rectangle 2"/>
          <p:cNvSpPr/>
          <p:nvPr/>
        </p:nvSpPr>
        <p:spPr>
          <a:xfrm>
            <a:off x="428596" y="1142984"/>
            <a:ext cx="8286808" cy="4493538"/>
          </a:xfrm>
          <a:prstGeom prst="rect">
            <a:avLst/>
          </a:prstGeom>
        </p:spPr>
        <p:txBody>
          <a:bodyPr wrap="square">
            <a:spAutoFit/>
          </a:bodyPr>
          <a:lstStyle/>
          <a:p>
            <a:pPr algn="just"/>
            <a:r>
              <a:rPr lang="en-IN" sz="2200" dirty="0"/>
              <a:t>For many years, continuous issues like inadequate compensation and rehabilitation and resettlement (R&amp;R)  have dominated the discourse on the subject.</a:t>
            </a:r>
          </a:p>
          <a:p>
            <a:pPr algn="just"/>
            <a:endParaRPr lang="en-IN" sz="2200" dirty="0"/>
          </a:p>
          <a:p>
            <a:pPr algn="just"/>
            <a:r>
              <a:rPr lang="en-IN" sz="2200" dirty="0"/>
              <a:t>Things have changed in the recent years with the need for land acquisition having increased, particularly after the Special Economic Zones (SEZs) and mining &amp; large development projects started coming up in a big way. </a:t>
            </a:r>
          </a:p>
          <a:p>
            <a:pPr algn="just"/>
            <a:endParaRPr lang="en-IN" sz="2200" dirty="0"/>
          </a:p>
          <a:p>
            <a:pPr algn="just"/>
            <a:r>
              <a:rPr lang="en-IN" sz="2200" dirty="0"/>
              <a:t>In recent times, a number of land acquisition attempts have led to protests by those affected. Very often these protests have turned  violent.</a:t>
            </a:r>
          </a:p>
          <a:p>
            <a:endParaRPr lang="en-IN" sz="22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0800000" flipV="1">
            <a:off x="3714744" y="323166"/>
            <a:ext cx="2143140" cy="461665"/>
          </a:xfrm>
          <a:prstGeom prst="rect">
            <a:avLst/>
          </a:prstGeom>
        </p:spPr>
        <p:txBody>
          <a:bodyPr wrap="square">
            <a:spAutoFit/>
          </a:bodyPr>
          <a:lstStyle/>
          <a:p>
            <a:r>
              <a:rPr lang="en-IN" sz="2400" b="1" dirty="0">
                <a:solidFill>
                  <a:srgbClr val="990033"/>
                </a:solidFill>
              </a:rPr>
              <a:t>MEANING</a:t>
            </a:r>
          </a:p>
        </p:txBody>
      </p:sp>
      <p:sp>
        <p:nvSpPr>
          <p:cNvPr id="3" name="Rectangle 2"/>
          <p:cNvSpPr/>
          <p:nvPr/>
        </p:nvSpPr>
        <p:spPr>
          <a:xfrm>
            <a:off x="428596" y="1714488"/>
            <a:ext cx="8143932" cy="3816429"/>
          </a:xfrm>
          <a:prstGeom prst="rect">
            <a:avLst/>
          </a:prstGeom>
        </p:spPr>
        <p:txBody>
          <a:bodyPr wrap="square">
            <a:spAutoFit/>
          </a:bodyPr>
          <a:lstStyle/>
          <a:p>
            <a:pPr algn="just"/>
            <a:r>
              <a:rPr lang="en-IN" sz="2200" b="1" dirty="0"/>
              <a:t>Land Acquisition in India refers to the process of land acquisition by the central or state government of India for various infrastructure and economic growth initiatives. Several controversies have arisen with claims that land owners have not been adequately compensated.</a:t>
            </a:r>
          </a:p>
          <a:p>
            <a:pPr algn="just"/>
            <a:endParaRPr lang="en-IN" sz="2200" b="1" dirty="0"/>
          </a:p>
          <a:p>
            <a:pPr algn="just"/>
            <a:r>
              <a:rPr lang="en-IN" sz="2200" dirty="0"/>
              <a:t>Land acquisition in India is currently governed by </a:t>
            </a:r>
            <a:r>
              <a:rPr lang="en-IN" sz="2200" u="sng" dirty="0"/>
              <a:t>The Right to Fair Compensation and Transparency in Land Acquisition, Rehabilitation and Resettlement Act, 2013, which came into force from 1 January 2014. Till 2013, land acquisition in India was governed by Land Acquisition Act of 1894.</a:t>
            </a: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85728"/>
            <a:ext cx="8001056" cy="461665"/>
          </a:xfrm>
          <a:prstGeom prst="rect">
            <a:avLst/>
          </a:prstGeom>
        </p:spPr>
        <p:txBody>
          <a:bodyPr wrap="square">
            <a:spAutoFit/>
          </a:bodyPr>
          <a:lstStyle/>
          <a:p>
            <a:r>
              <a:rPr lang="en-IN" sz="2400" b="1" u="sng" dirty="0">
                <a:solidFill>
                  <a:srgbClr val="800000"/>
                </a:solidFill>
              </a:rPr>
              <a:t>Land Acquisition, Rehabilitation and Resettlement Bill, 2013  </a:t>
            </a:r>
          </a:p>
        </p:txBody>
      </p:sp>
      <p:sp>
        <p:nvSpPr>
          <p:cNvPr id="3" name="Rectangle 2"/>
          <p:cNvSpPr/>
          <p:nvPr/>
        </p:nvSpPr>
        <p:spPr>
          <a:xfrm>
            <a:off x="428596" y="1285860"/>
            <a:ext cx="8286808" cy="4832092"/>
          </a:xfrm>
          <a:prstGeom prst="rect">
            <a:avLst/>
          </a:prstGeom>
        </p:spPr>
        <p:txBody>
          <a:bodyPr wrap="square">
            <a:spAutoFit/>
          </a:bodyPr>
          <a:lstStyle/>
          <a:p>
            <a:pPr algn="just"/>
            <a:r>
              <a:rPr lang="en-IN" sz="2200" dirty="0"/>
              <a:t>The Land Acquisition, Rehabilitation and Resettlement Bill, 2011 was introduced in Lok Sabha. Two Bills on similar lines were introduced in Lok Sabha in 2007. These Bills lapsed with the dissolution of the 14th Lok Sabha.</a:t>
            </a:r>
          </a:p>
          <a:p>
            <a:pPr algn="just"/>
            <a:endParaRPr lang="en-IN" sz="2200" dirty="0"/>
          </a:p>
          <a:p>
            <a:pPr algn="just"/>
            <a:r>
              <a:rPr lang="en-IN" sz="2200" dirty="0"/>
              <a:t>The bill was introduced in Lok Sabha in India  on 7 Sept 2011. Out of the 235 members who voted on the bill, 216 backed it while 19 voted against it. </a:t>
            </a:r>
          </a:p>
          <a:p>
            <a:pPr algn="just"/>
            <a:endParaRPr lang="en-IN" sz="2200" dirty="0"/>
          </a:p>
          <a:p>
            <a:pPr algn="just"/>
            <a:r>
              <a:rPr lang="en-IN" sz="2200" dirty="0"/>
              <a:t>The Land Acquisition, Rehabilitation and Resettlement Bill, 2011 was introduced in the bill received the assent of the President of  India,  Pranab  Mukherjee  on  26 Sept  2013.</a:t>
            </a:r>
          </a:p>
          <a:p>
            <a:pPr algn="just"/>
            <a:endParaRPr lang="en-IN" sz="2200" dirty="0"/>
          </a:p>
          <a:p>
            <a:pPr algn="just"/>
            <a:r>
              <a:rPr lang="en-IN" sz="2200" dirty="0"/>
              <a:t> The Act came into force from 1 Jan 2014.</a:t>
            </a: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6050" y="428604"/>
            <a:ext cx="4643470" cy="523220"/>
          </a:xfrm>
          <a:prstGeom prst="rect">
            <a:avLst/>
          </a:prstGeom>
        </p:spPr>
        <p:txBody>
          <a:bodyPr wrap="square">
            <a:spAutoFit/>
          </a:bodyPr>
          <a:lstStyle/>
          <a:p>
            <a:r>
              <a:rPr lang="en-IN" sz="2800" b="1" dirty="0">
                <a:solidFill>
                  <a:srgbClr val="000099"/>
                </a:solidFill>
              </a:rPr>
              <a:t>Highlights of the Bill</a:t>
            </a:r>
            <a:endParaRPr lang="en-IN" sz="2800" dirty="0">
              <a:solidFill>
                <a:srgbClr val="000099"/>
              </a:solidFill>
            </a:endParaRPr>
          </a:p>
        </p:txBody>
      </p:sp>
      <p:sp>
        <p:nvSpPr>
          <p:cNvPr id="3" name="Rectangle 2"/>
          <p:cNvSpPr/>
          <p:nvPr/>
        </p:nvSpPr>
        <p:spPr>
          <a:xfrm>
            <a:off x="428596" y="1428737"/>
            <a:ext cx="8429684" cy="5109091"/>
          </a:xfrm>
          <a:prstGeom prst="rect">
            <a:avLst/>
          </a:prstGeom>
        </p:spPr>
        <p:txBody>
          <a:bodyPr wrap="square">
            <a:spAutoFit/>
          </a:bodyPr>
          <a:lstStyle/>
          <a:p>
            <a:pPr algn="just">
              <a:buFont typeface="Wingdings" pitchFamily="2" charset="2"/>
              <a:buChar char="§"/>
            </a:pPr>
            <a:r>
              <a:rPr lang="en-IN" sz="2200" dirty="0"/>
              <a:t>  The   Bill provides for land acquisition as well as rehabilitation    and resettlement. It replaces the Land Acquisition Act, 1894.</a:t>
            </a:r>
          </a:p>
          <a:p>
            <a:pPr algn="just"/>
            <a:endParaRPr lang="en-IN" sz="2200" dirty="0"/>
          </a:p>
          <a:p>
            <a:pPr algn="just">
              <a:buFont typeface="Wingdings" pitchFamily="2" charset="2"/>
              <a:buChar char="§"/>
            </a:pPr>
            <a:r>
              <a:rPr lang="en-IN" sz="2200" dirty="0"/>
              <a:t>  The process for land acquisition involves a Social Impact Assessment survey, preliminary notification for acquisition, a declaration of acquisition, and compensation to be given by a certain time.</a:t>
            </a:r>
          </a:p>
          <a:p>
            <a:pPr algn="just"/>
            <a:endParaRPr lang="en-IN" sz="2200" dirty="0"/>
          </a:p>
          <a:p>
            <a:pPr algn="just">
              <a:buFont typeface="Wingdings" pitchFamily="2" charset="2"/>
              <a:buChar char="§"/>
            </a:pPr>
            <a:r>
              <a:rPr lang="en-IN" sz="2200" dirty="0"/>
              <a:t>  The Land Acquisition, Rehabilitation and Resettlement Bill, 2011 was introduced Compensation for the owners of the acquired land shall be four times the market value in case of rural areas and twice in case of urban areas.</a:t>
            </a:r>
          </a:p>
          <a:p>
            <a:endParaRPr lang="en-IN" sz="2200" dirty="0"/>
          </a:p>
          <a:p>
            <a:r>
              <a:rPr lang="en-IN" sz="2200" dirty="0"/>
              <a:t> </a:t>
            </a:r>
          </a:p>
          <a:p>
            <a:endParaRPr lang="en-IN"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214422"/>
            <a:ext cx="7929618" cy="4524315"/>
          </a:xfrm>
          <a:prstGeom prst="rect">
            <a:avLst/>
          </a:prstGeom>
        </p:spPr>
        <p:txBody>
          <a:bodyPr wrap="square">
            <a:spAutoFit/>
          </a:bodyPr>
          <a:lstStyle/>
          <a:p>
            <a:pPr algn="just">
              <a:buFont typeface="Wingdings" pitchFamily="2" charset="2"/>
              <a:buChar char="§"/>
            </a:pPr>
            <a:r>
              <a:rPr lang="en-IN" sz="2400" dirty="0"/>
              <a:t>  80 % of the displaced people will be required in case of     acquisition of land for use by private companies or public  private partnership.</a:t>
            </a:r>
          </a:p>
          <a:p>
            <a:pPr algn="just"/>
            <a:endParaRPr lang="en-IN" sz="2400" dirty="0"/>
          </a:p>
          <a:p>
            <a:pPr algn="just">
              <a:buFont typeface="Wingdings" pitchFamily="2" charset="2"/>
              <a:buChar char="§"/>
            </a:pPr>
            <a:r>
              <a:rPr lang="en-IN" sz="2400" dirty="0"/>
              <a:t>  Purchase of large pieces of land by private companies will require provision of rehabilitation and resettlement.</a:t>
            </a:r>
          </a:p>
          <a:p>
            <a:pPr algn="just"/>
            <a:endParaRPr lang="en-IN" sz="2400" dirty="0"/>
          </a:p>
          <a:p>
            <a:pPr algn="just">
              <a:buFont typeface="Wingdings" pitchFamily="2" charset="2"/>
              <a:buChar char="§"/>
            </a:pPr>
            <a:r>
              <a:rPr lang="en-IN" sz="2400" dirty="0"/>
              <a:t>  The provisions of this Bill shall not apply to acquisitions under  16 existing legislations including the Special Economic Zones  Act, 2005, the Atomic Energy Act, 1962, the Railways Act, 1989,etc.  </a:t>
            </a:r>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71538" y="1928803"/>
          <a:ext cx="6858048" cy="4000525"/>
        </p:xfrm>
        <a:graphic>
          <a:graphicData uri="http://schemas.openxmlformats.org/drawingml/2006/table">
            <a:tbl>
              <a:tblPr firstRow="1" bandRow="1">
                <a:tableStyleId>{21E4AEA4-8DFA-4A89-87EB-49C32662AFE0}</a:tableStyleId>
              </a:tblPr>
              <a:tblGrid>
                <a:gridCol w="2286015">
                  <a:extLst>
                    <a:ext uri="{9D8B030D-6E8A-4147-A177-3AD203B41FA5}">
                      <a16:colId xmlns:a16="http://schemas.microsoft.com/office/drawing/2014/main" val="20000"/>
                    </a:ext>
                  </a:extLst>
                </a:gridCol>
                <a:gridCol w="4572033">
                  <a:extLst>
                    <a:ext uri="{9D8B030D-6E8A-4147-A177-3AD203B41FA5}">
                      <a16:colId xmlns:a16="http://schemas.microsoft.com/office/drawing/2014/main" val="20001"/>
                    </a:ext>
                  </a:extLst>
                </a:gridCol>
              </a:tblGrid>
              <a:tr h="647724">
                <a:tc>
                  <a:txBody>
                    <a:bodyPr/>
                    <a:lstStyle/>
                    <a:p>
                      <a:r>
                        <a:rPr lang="en-US" sz="2000" dirty="0"/>
                        <a:t>            Type</a:t>
                      </a:r>
                      <a:endParaRPr lang="en-IN" sz="2000" dirty="0"/>
                    </a:p>
                  </a:txBody>
                  <a:tcPr/>
                </a:tc>
                <a:tc>
                  <a:txBody>
                    <a:bodyPr/>
                    <a:lstStyle/>
                    <a:p>
                      <a:r>
                        <a:rPr lang="en-US" dirty="0"/>
                        <a:t>              Subsidiary of POSCO</a:t>
                      </a:r>
                      <a:endParaRPr lang="en-IN" dirty="0"/>
                    </a:p>
                  </a:txBody>
                  <a:tcPr/>
                </a:tc>
                <a:extLst>
                  <a:ext uri="{0D108BD9-81ED-4DB2-BD59-A6C34878D82A}">
                    <a16:rowId xmlns:a16="http://schemas.microsoft.com/office/drawing/2014/main" val="10000"/>
                  </a:ext>
                </a:extLst>
              </a:tr>
              <a:tr h="647724">
                <a:tc>
                  <a:txBody>
                    <a:bodyPr/>
                    <a:lstStyle/>
                    <a:p>
                      <a:r>
                        <a:rPr lang="en-US" dirty="0"/>
                        <a:t>            Industry</a:t>
                      </a:r>
                      <a:endParaRPr lang="en-IN" dirty="0"/>
                    </a:p>
                  </a:txBody>
                  <a:tcPr/>
                </a:tc>
                <a:tc>
                  <a:txBody>
                    <a:bodyPr/>
                    <a:lstStyle/>
                    <a:p>
                      <a:r>
                        <a:rPr lang="en-US" dirty="0"/>
                        <a:t>                   Steel Industry</a:t>
                      </a:r>
                      <a:endParaRPr lang="en-IN" dirty="0"/>
                    </a:p>
                  </a:txBody>
                  <a:tcPr/>
                </a:tc>
                <a:extLst>
                  <a:ext uri="{0D108BD9-81ED-4DB2-BD59-A6C34878D82A}">
                    <a16:rowId xmlns:a16="http://schemas.microsoft.com/office/drawing/2014/main" val="10001"/>
                  </a:ext>
                </a:extLst>
              </a:tr>
              <a:tr h="647724">
                <a:tc>
                  <a:txBody>
                    <a:bodyPr/>
                    <a:lstStyle/>
                    <a:p>
                      <a:r>
                        <a:rPr lang="en-US" sz="2000" dirty="0"/>
                        <a:t>          Founded</a:t>
                      </a:r>
                      <a:endParaRPr lang="en-IN" sz="2000" dirty="0"/>
                    </a:p>
                  </a:txBody>
                  <a:tcPr/>
                </a:tc>
                <a:tc>
                  <a:txBody>
                    <a:bodyPr/>
                    <a:lstStyle/>
                    <a:p>
                      <a:r>
                        <a:rPr lang="en-US" dirty="0"/>
                        <a:t>                 25</a:t>
                      </a:r>
                      <a:r>
                        <a:rPr lang="en-US" baseline="30000" dirty="0"/>
                        <a:t>th</a:t>
                      </a:r>
                      <a:r>
                        <a:rPr lang="en-US" dirty="0"/>
                        <a:t> August 2005</a:t>
                      </a:r>
                      <a:endParaRPr lang="en-IN" dirty="0"/>
                    </a:p>
                  </a:txBody>
                  <a:tcPr/>
                </a:tc>
                <a:extLst>
                  <a:ext uri="{0D108BD9-81ED-4DB2-BD59-A6C34878D82A}">
                    <a16:rowId xmlns:a16="http://schemas.microsoft.com/office/drawing/2014/main" val="10002"/>
                  </a:ext>
                </a:extLst>
              </a:tr>
              <a:tr h="647724">
                <a:tc>
                  <a:txBody>
                    <a:bodyPr/>
                    <a:lstStyle/>
                    <a:p>
                      <a:r>
                        <a:rPr lang="en-US" sz="2000" dirty="0"/>
                        <a:t>     Headquarters</a:t>
                      </a:r>
                      <a:endParaRPr lang="en-IN" sz="2000" dirty="0"/>
                    </a:p>
                  </a:txBody>
                  <a:tcPr/>
                </a:tc>
                <a:tc>
                  <a:txBody>
                    <a:bodyPr/>
                    <a:lstStyle/>
                    <a:p>
                      <a:r>
                        <a:rPr lang="en-US" dirty="0"/>
                        <a:t>          Bhubaneswar,</a:t>
                      </a:r>
                      <a:r>
                        <a:rPr lang="en-US" baseline="0" dirty="0"/>
                        <a:t> Odisha, India</a:t>
                      </a:r>
                      <a:endParaRPr lang="en-IN" dirty="0"/>
                    </a:p>
                  </a:txBody>
                  <a:tcPr/>
                </a:tc>
                <a:extLst>
                  <a:ext uri="{0D108BD9-81ED-4DB2-BD59-A6C34878D82A}">
                    <a16:rowId xmlns:a16="http://schemas.microsoft.com/office/drawing/2014/main" val="10003"/>
                  </a:ext>
                </a:extLst>
              </a:tr>
              <a:tr h="761905">
                <a:tc>
                  <a:txBody>
                    <a:bodyPr/>
                    <a:lstStyle/>
                    <a:p>
                      <a:r>
                        <a:rPr lang="en-US" sz="2000" dirty="0"/>
                        <a:t>        Key people</a:t>
                      </a:r>
                    </a:p>
                    <a:p>
                      <a:endParaRPr lang="en-IN" sz="2000" dirty="0"/>
                    </a:p>
                  </a:txBody>
                  <a:tcPr/>
                </a:tc>
                <a:tc>
                  <a:txBody>
                    <a:bodyPr/>
                    <a:lstStyle/>
                    <a:p>
                      <a:r>
                        <a:rPr lang="en-US" dirty="0"/>
                        <a:t>       Yong</a:t>
                      </a:r>
                      <a:r>
                        <a:rPr lang="en-US" baseline="0" dirty="0"/>
                        <a:t> Won Yoon, Chairman &amp; M.D</a:t>
                      </a:r>
                      <a:endParaRPr lang="en-IN" dirty="0"/>
                    </a:p>
                  </a:txBody>
                  <a:tcPr/>
                </a:tc>
                <a:extLst>
                  <a:ext uri="{0D108BD9-81ED-4DB2-BD59-A6C34878D82A}">
                    <a16:rowId xmlns:a16="http://schemas.microsoft.com/office/drawing/2014/main" val="10004"/>
                  </a:ext>
                </a:extLst>
              </a:tr>
              <a:tr h="647724">
                <a:tc>
                  <a:txBody>
                    <a:bodyPr/>
                    <a:lstStyle/>
                    <a:p>
                      <a:r>
                        <a:rPr lang="en-US" sz="2000" dirty="0"/>
                        <a:t>            Parent</a:t>
                      </a:r>
                      <a:endParaRPr lang="en-IN" sz="2000" dirty="0"/>
                    </a:p>
                  </a:txBody>
                  <a:tcPr/>
                </a:tc>
                <a:tc>
                  <a:txBody>
                    <a:bodyPr/>
                    <a:lstStyle/>
                    <a:p>
                      <a:r>
                        <a:rPr lang="en-US" dirty="0"/>
                        <a:t>                 POSCO</a:t>
                      </a:r>
                      <a:endParaRPr lang="en-IN" dirty="0"/>
                    </a:p>
                  </a:txBody>
                  <a:tcPr/>
                </a:tc>
                <a:extLst>
                  <a:ext uri="{0D108BD9-81ED-4DB2-BD59-A6C34878D82A}">
                    <a16:rowId xmlns:a16="http://schemas.microsoft.com/office/drawing/2014/main" val="10005"/>
                  </a:ext>
                </a:extLst>
              </a:tr>
            </a:tbl>
          </a:graphicData>
        </a:graphic>
      </p:graphicFrame>
      <p:sp>
        <p:nvSpPr>
          <p:cNvPr id="3" name="Rectangle 2"/>
          <p:cNvSpPr/>
          <p:nvPr/>
        </p:nvSpPr>
        <p:spPr>
          <a:xfrm>
            <a:off x="2000232" y="428604"/>
            <a:ext cx="5500726" cy="523220"/>
          </a:xfrm>
          <a:prstGeom prst="rect">
            <a:avLst/>
          </a:prstGeom>
        </p:spPr>
        <p:txBody>
          <a:bodyPr wrap="square">
            <a:spAutoFit/>
          </a:bodyPr>
          <a:lstStyle/>
          <a:p>
            <a:r>
              <a:rPr lang="en-IN" sz="2800" dirty="0">
                <a:solidFill>
                  <a:schemeClr val="accent5">
                    <a:lumMod val="75000"/>
                  </a:schemeClr>
                </a:solidFill>
              </a:rPr>
              <a:t>POSCO India Private Limited</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142984"/>
            <a:ext cx="7500990" cy="4154984"/>
          </a:xfrm>
          <a:prstGeom prst="rect">
            <a:avLst/>
          </a:prstGeom>
        </p:spPr>
        <p:txBody>
          <a:bodyPr wrap="square">
            <a:spAutoFit/>
          </a:bodyPr>
          <a:lstStyle/>
          <a:p>
            <a:pPr algn="just"/>
            <a:r>
              <a:rPr lang="en-IN" sz="2200" b="1" dirty="0"/>
              <a:t>POSCO India Private Limited (commonly POSCO India or Posco-India) is an Indian subsidiary of Korean conglomerate </a:t>
            </a:r>
            <a:r>
              <a:rPr lang="en-IN" sz="2200" b="1" u="sng" dirty="0">
                <a:hlinkClick r:id="rId2"/>
              </a:rPr>
              <a:t>POSCO.</a:t>
            </a:r>
          </a:p>
          <a:p>
            <a:pPr algn="just"/>
            <a:endParaRPr lang="en-IN" sz="2200" dirty="0"/>
          </a:p>
          <a:p>
            <a:pPr algn="just"/>
            <a:r>
              <a:rPr lang="en-IN" sz="2200" dirty="0"/>
              <a:t>Its parent company POSCO signed a memorandum of understanding in June 2005 with the state government of </a:t>
            </a:r>
            <a:r>
              <a:rPr lang="en-IN" sz="2200" u="sng" dirty="0">
                <a:hlinkClick r:id="rId3"/>
              </a:rPr>
              <a:t>Odisha to construct a $12 billion steel plant.</a:t>
            </a:r>
          </a:p>
          <a:p>
            <a:pPr algn="just"/>
            <a:endParaRPr lang="en-IN" sz="2200" dirty="0"/>
          </a:p>
          <a:p>
            <a:pPr algn="just"/>
            <a:r>
              <a:rPr lang="en-IN" sz="2200" dirty="0"/>
              <a:t>Various regulatory delays and controversies prevented the company from starting construction . </a:t>
            </a:r>
          </a:p>
          <a:p>
            <a:pPr algn="just"/>
            <a:endParaRPr lang="en-IN" sz="2200" dirty="0"/>
          </a:p>
          <a:p>
            <a:pPr algn="just"/>
            <a:r>
              <a:rPr lang="en-IN" sz="2200" dirty="0"/>
              <a:t>Apart from Odisha, POSCO India has project sites in the </a:t>
            </a:r>
            <a:r>
              <a:rPr lang="en-IN" sz="2200" u="sng" dirty="0">
                <a:hlinkClick r:id="rId4"/>
              </a:rPr>
              <a:t>Karnataka  state.</a:t>
            </a: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6050" y="0"/>
            <a:ext cx="4714908" cy="584775"/>
          </a:xfrm>
          <a:prstGeom prst="rect">
            <a:avLst/>
          </a:prstGeom>
        </p:spPr>
        <p:txBody>
          <a:bodyPr wrap="square">
            <a:spAutoFit/>
          </a:bodyPr>
          <a:lstStyle/>
          <a:p>
            <a:r>
              <a:rPr lang="en-IN" sz="3200" b="1" dirty="0">
                <a:solidFill>
                  <a:srgbClr val="00B050"/>
                </a:solidFill>
              </a:rPr>
              <a:t>History In Odisha</a:t>
            </a:r>
            <a:endParaRPr lang="en-IN" sz="3200" dirty="0">
              <a:solidFill>
                <a:srgbClr val="00B050"/>
              </a:solidFill>
            </a:endParaRPr>
          </a:p>
        </p:txBody>
      </p:sp>
      <p:sp>
        <p:nvSpPr>
          <p:cNvPr id="3" name="Rectangle 2"/>
          <p:cNvSpPr/>
          <p:nvPr/>
        </p:nvSpPr>
        <p:spPr>
          <a:xfrm>
            <a:off x="285720" y="714356"/>
            <a:ext cx="8572560" cy="5632311"/>
          </a:xfrm>
          <a:prstGeom prst="rect">
            <a:avLst/>
          </a:prstGeom>
        </p:spPr>
        <p:txBody>
          <a:bodyPr wrap="square">
            <a:spAutoFit/>
          </a:bodyPr>
          <a:lstStyle/>
          <a:p>
            <a:pPr algn="just"/>
            <a:r>
              <a:rPr lang="en-IN" sz="2000" dirty="0"/>
              <a:t>According to the MoU of 2005, POSCO agreed to invest in the Jagatsinghpur district of Odisha to establish an integrated plant to manufacture steel, mine iron ore and other ores, as well as the infrastructure  necessary  for its operation in Odisha. </a:t>
            </a:r>
          </a:p>
          <a:p>
            <a:pPr algn="just"/>
            <a:endParaRPr lang="en-IN" sz="2000" dirty="0"/>
          </a:p>
          <a:p>
            <a:pPr algn="just"/>
            <a:r>
              <a:rPr lang="en-IN" sz="2000" u="sng" dirty="0">
                <a:solidFill>
                  <a:srgbClr val="CC00CC"/>
                </a:solidFill>
              </a:rPr>
              <a:t>The MoU listed the following understanding between POSCO and the state of Odisha:</a:t>
            </a:r>
          </a:p>
          <a:p>
            <a:pPr algn="just"/>
            <a:endParaRPr lang="en-IN" sz="2000" dirty="0"/>
          </a:p>
          <a:p>
            <a:pPr algn="just"/>
            <a:r>
              <a:rPr lang="en-IN" sz="2000" dirty="0">
                <a:solidFill>
                  <a:srgbClr val="C00000"/>
                </a:solidFill>
              </a:rPr>
              <a:t>1 )   Establish a </a:t>
            </a:r>
            <a:r>
              <a:rPr lang="en-IN" sz="2000" u="sng" dirty="0">
                <a:solidFill>
                  <a:srgbClr val="C00000"/>
                </a:solidFill>
                <a:hlinkClick r:id="rId2"/>
              </a:rPr>
              <a:t>FINEX/BF plant in phases. </a:t>
            </a:r>
          </a:p>
          <a:p>
            <a:pPr algn="just"/>
            <a:endParaRPr lang="en-IN" sz="2000" dirty="0"/>
          </a:p>
          <a:p>
            <a:pPr algn="just"/>
            <a:r>
              <a:rPr lang="en-IN" sz="2000" u="sng" dirty="0">
                <a:solidFill>
                  <a:srgbClr val="003366"/>
                </a:solidFill>
              </a:rPr>
              <a:t>The 1st phase </a:t>
            </a:r>
            <a:r>
              <a:rPr lang="en-IN" sz="2000" dirty="0"/>
              <a:t>-  a total of Rs. 218 billion ($5.1 billion) investment  being produce 6 million tons per year of crude steel, and 5.64 million  tons  per  year  of  finished  steel.</a:t>
            </a:r>
          </a:p>
          <a:p>
            <a:pPr algn="just"/>
            <a:r>
              <a:rPr lang="en-IN" sz="2000" dirty="0"/>
              <a:t> </a:t>
            </a:r>
          </a:p>
          <a:p>
            <a:pPr algn="just"/>
            <a:r>
              <a:rPr lang="en-IN" sz="2000" u="sng" dirty="0">
                <a:solidFill>
                  <a:srgbClr val="003366"/>
                </a:solidFill>
              </a:rPr>
              <a:t>The 2nd phase </a:t>
            </a:r>
            <a:r>
              <a:rPr lang="en-IN" sz="2000" dirty="0"/>
              <a:t>-    attracting a total of Rs. 215 billion ($5 billion) investment double the plant's capacity to 12 million tons per year of  crude  steel,  and  11.28  million  tons  per year of finished steel. </a:t>
            </a:r>
          </a:p>
          <a:p>
            <a:pPr algn="just"/>
            <a:endParaRPr lang="en-IN" sz="2000" dirty="0"/>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TotalTime>
  <Words>1092</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Rockwell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30</cp:revision>
  <dcterms:created xsi:type="dcterms:W3CDTF">2014-11-01T01:43:38Z</dcterms:created>
  <dcterms:modified xsi:type="dcterms:W3CDTF">2025-01-20T17:19:09Z</dcterms:modified>
</cp:coreProperties>
</file>